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8"/>
  </p:notesMasterIdLst>
  <p:sldIdLst>
    <p:sldId id="774" r:id="rId5"/>
    <p:sldId id="776" r:id="rId6"/>
    <p:sldId id="775" r:id="rId7"/>
  </p:sldIdLst>
  <p:sldSz cx="14630400" cy="8229600"/>
  <p:notesSz cx="8229600" cy="146304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Josefin Sans" panose="020F0502020204030204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F7916E-5D82-115A-B938-0E86DC6BB2EF}" name="Tez Pearson" initials="TP" userId="S::Tez.Pearson@cgl.org.uk::a36102dc-12f5-404f-87ee-bbf590e61aa2" providerId="AD"/>
  <p188:author id="{7FE8A993-A84A-9DEC-6620-6D976D03651F}" name="Humara Khan" initials="HK" userId="S::Humara.Khan@cgl.org.uk::6cd3fb10-1853-49e9-accb-1ec50b159b2e" providerId="AD"/>
  <p188:author id="{2A5DFCFE-7569-1D12-A5E7-A6D067246417}" name="Sam McCormick" initials="SM" userId="S::Sam.McCormick@cgl.org.uk::1b1fb7d8-4156-468b-bf09-c288f87b4e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1A6E"/>
    <a:srgbClr val="F08402"/>
    <a:srgbClr val="742475"/>
    <a:srgbClr val="681F71"/>
    <a:srgbClr val="5E1A6D"/>
    <a:srgbClr val="EE5BA1"/>
    <a:srgbClr val="453880"/>
    <a:srgbClr val="4D307C"/>
    <a:srgbClr val="D5B9EA"/>
    <a:srgbClr val="5E1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48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F0B16-013D-A416-1450-C9943B79B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4AECF1-260C-A2E5-ABA6-B297661A3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56076-3EB1-8801-51C9-08F34C5D7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Our training offer builds system-wide capacity by supporting professionals and communities across Manchester in identifying, understanding, and appropriately responding to substance use needs, ensuring a “no wrong door” approach. This includes: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Online training open to everyone bookable via event bright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Face-to-face training for partners who support people who may have drug/alcohol needs 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AFD43-94B4-1B21-7827-F62635C73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9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41EF2-9252-EEB6-6DF0-5D83C4467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0B4EE-070C-17E6-E857-4F08D529D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F1AA2-2525-5445-9AF6-6E9F4F759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1A653-E616-B63E-4B2E-4E1E69C53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9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2E4AA-D185-95B9-337A-493B1412B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D8FFF-63A1-4DE3-4086-F7E44DA9C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F3D6D-4266-2110-1DD8-FF42BCF16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FC394-B911-0003-F18A-64162EA7A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2249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1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hangegrowlive.org/mancheste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mailto:eclypsemanchester@cgl.org.uk" TargetMode="External"/><Relationship Id="rId18" Type="http://schemas.microsoft.com/office/2007/relationships/hdphoto" Target="../media/hdphoto2.wdp"/><Relationship Id="rId3" Type="http://schemas.openxmlformats.org/officeDocument/2006/relationships/image" Target="../media/image4.png"/><Relationship Id="rId21" Type="http://schemas.openxmlformats.org/officeDocument/2006/relationships/hyperlink" Target="http://www.changegrowlive.org/" TargetMode="External"/><Relationship Id="rId7" Type="http://schemas.openxmlformats.org/officeDocument/2006/relationships/hyperlink" Target="https://www.facebook.com/CGLManchester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hyperlink" Target="mailto:manchester@cgl.org.uk" TargetMode="External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ventbrite.co.uk/o/eclypse-young-peoples-service-manchester-32452360411" TargetMode="External"/><Relationship Id="rId11" Type="http://schemas.openxmlformats.org/officeDocument/2006/relationships/hyperlink" Target="https://www.facebook.com/EclypseManchester" TargetMode="External"/><Relationship Id="rId24" Type="http://schemas.openxmlformats.org/officeDocument/2006/relationships/hyperlink" Target="https://forms.office.com/e/KvtSAy452W" TargetMode="External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23" Type="http://schemas.openxmlformats.org/officeDocument/2006/relationships/hyperlink" Target="https://forms.office.com/e/HfbjRRZ39E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1.png"/><Relationship Id="rId4" Type="http://schemas.openxmlformats.org/officeDocument/2006/relationships/hyperlink" Target="https://www.eventbrite.co.uk/o/change-grow-live-manchester-32568376881#events" TargetMode="External"/><Relationship Id="rId9" Type="http://schemas.openxmlformats.org/officeDocument/2006/relationships/hyperlink" Target="https://www.instagram.com/eclypsemanchester/" TargetMode="External"/><Relationship Id="rId14" Type="http://schemas.openxmlformats.org/officeDocument/2006/relationships/image" Target="../media/image9.png"/><Relationship Id="rId22" Type="http://schemas.openxmlformats.org/officeDocument/2006/relationships/hyperlink" Target="http://www.changegrowlive.org/manche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3D3FD-62C6-8F9E-8951-13259C08D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E45CD7-3375-78BC-3450-0F7971B9326E}"/>
              </a:ext>
            </a:extLst>
          </p:cNvPr>
          <p:cNvSpPr/>
          <p:nvPr/>
        </p:nvSpPr>
        <p:spPr>
          <a:xfrm rot="10800000">
            <a:off x="0" y="-185"/>
            <a:ext cx="4518212" cy="8229600"/>
          </a:xfrm>
          <a:prstGeom prst="rect">
            <a:avLst/>
          </a:prstGeom>
          <a:gradFill flip="none" rotWithShape="1">
            <a:gsLst>
              <a:gs pos="0">
                <a:srgbClr val="5E1A6D">
                  <a:alpha val="0"/>
                </a:srgbClr>
              </a:gs>
              <a:gs pos="46000">
                <a:srgbClr val="5E1A6D"/>
              </a:gs>
              <a:gs pos="68000">
                <a:srgbClr val="681F71"/>
              </a:gs>
              <a:gs pos="100000">
                <a:srgbClr val="74247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57064F-8F40-3DC5-D8E4-C039E03B200B}"/>
              </a:ext>
            </a:extLst>
          </p:cNvPr>
          <p:cNvSpPr/>
          <p:nvPr/>
        </p:nvSpPr>
        <p:spPr>
          <a:xfrm>
            <a:off x="10112188" y="0"/>
            <a:ext cx="4518212" cy="8229600"/>
          </a:xfrm>
          <a:prstGeom prst="rect">
            <a:avLst/>
          </a:prstGeom>
          <a:gradFill flip="none" rotWithShape="1">
            <a:gsLst>
              <a:gs pos="0">
                <a:srgbClr val="5E1A6D">
                  <a:alpha val="0"/>
                </a:srgbClr>
              </a:gs>
              <a:gs pos="46000">
                <a:srgbClr val="5E1A6D"/>
              </a:gs>
              <a:gs pos="68000">
                <a:srgbClr val="681F71"/>
              </a:gs>
              <a:gs pos="100000">
                <a:srgbClr val="74247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D49A5968-41C8-B31F-8196-FC867F75F805}"/>
              </a:ext>
            </a:extLst>
          </p:cNvPr>
          <p:cNvSpPr/>
          <p:nvPr/>
        </p:nvSpPr>
        <p:spPr>
          <a:xfrm>
            <a:off x="377138" y="666691"/>
            <a:ext cx="5670590" cy="708779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>
                <a:solidFill>
                  <a:schemeClr val="bg2"/>
                </a:solidFill>
                <a:latin typeface="Century Gothic" panose="020B0502020202020204" pitchFamily="34" charset="0"/>
                <a:ea typeface="Josefin Sans Bold" pitchFamily="34" charset="-122"/>
                <a:cs typeface="Josefin Sans Bold" pitchFamily="34" charset="-120"/>
              </a:rPr>
              <a:t>Training</a:t>
            </a:r>
            <a:endParaRPr lang="en-US" sz="4450">
              <a:solidFill>
                <a:schemeClr val="bg2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84447D9-681A-ED4F-672B-B277E74BF99F}"/>
              </a:ext>
            </a:extLst>
          </p:cNvPr>
          <p:cNvSpPr/>
          <p:nvPr/>
        </p:nvSpPr>
        <p:spPr>
          <a:xfrm>
            <a:off x="377138" y="1646868"/>
            <a:ext cx="13042821" cy="529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>
                <a:solidFill>
                  <a:schemeClr val="bg2"/>
                </a:solidFill>
                <a:latin typeface="Century Gothic" panose="020B0502020202020204" pitchFamily="34" charset="0"/>
                <a:ea typeface="Josefin Sans" pitchFamily="34" charset="-122"/>
                <a:cs typeface="Josefin Sans" pitchFamily="34" charset="-120"/>
              </a:rPr>
              <a:t>Training for professionals and communities</a:t>
            </a:r>
            <a:r>
              <a:rPr lang="en-GB" sz="2000">
                <a:solidFill>
                  <a:schemeClr val="bg2"/>
                </a:solidFill>
                <a:latin typeface="Century Gothic" panose="020B0502020202020204" pitchFamily="34" charset="0"/>
                <a:ea typeface="Josefin Sans" pitchFamily="34" charset="-122"/>
                <a:cs typeface="Josefin Sans" pitchFamily="34" charset="-120"/>
              </a:rPr>
              <a:t>:</a:t>
            </a:r>
          </a:p>
          <a:p>
            <a:pPr marL="0" indent="0">
              <a:lnSpc>
                <a:spcPts val="2850"/>
              </a:lnSpc>
              <a:buNone/>
            </a:pPr>
            <a:endParaRPr lang="en-GB" sz="2000">
              <a:solidFill>
                <a:schemeClr val="bg2"/>
              </a:solidFill>
              <a:latin typeface="Century Gothic" panose="020B0502020202020204" pitchFamily="34" charset="0"/>
              <a:ea typeface="Josefin Sans" pitchFamily="34" charset="-122"/>
              <a:cs typeface="Josefin Sans" pitchFamily="34" charset="-120"/>
            </a:endParaRP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2"/>
                </a:solidFill>
                <a:ea typeface="Josefin Sans" pitchFamily="34" charset="-122"/>
                <a:cs typeface="Josefin Sans" pitchFamily="34" charset="-120"/>
              </a:rPr>
              <a:t>Alcohol and Drug Awareness</a:t>
            </a: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2"/>
                </a:solidFill>
                <a:ea typeface="Josefin Sans" pitchFamily="34" charset="-122"/>
                <a:cs typeface="Josefin Sans" pitchFamily="34" charset="-120"/>
              </a:rPr>
              <a:t>Emerging Substances and Trends</a:t>
            </a: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2"/>
                </a:solidFill>
                <a:ea typeface="Josefin Sans" pitchFamily="34" charset="-122"/>
                <a:cs typeface="Josefin Sans" pitchFamily="34" charset="-120"/>
              </a:rPr>
              <a:t>New Synthetic</a:t>
            </a:r>
            <a:r>
              <a:rPr lang="en-US" sz="2000">
                <a:solidFill>
                  <a:schemeClr val="bg2"/>
                </a:solidFill>
                <a:ea typeface="Josefin Sans" pitchFamily="34" charset="-122"/>
                <a:cs typeface="Josefin Sans" pitchFamily="34" charset="-120"/>
              </a:rPr>
              <a:t> </a:t>
            </a:r>
            <a:r>
              <a:rPr lang="en-US" sz="1600">
                <a:solidFill>
                  <a:schemeClr val="bg2"/>
                </a:solidFill>
                <a:ea typeface="Josefin Sans" pitchFamily="34" charset="-122"/>
                <a:cs typeface="Josefin Sans" pitchFamily="34" charset="-120"/>
              </a:rPr>
              <a:t>Opioid</a:t>
            </a:r>
            <a:r>
              <a:rPr lang="en-US" sz="2000">
                <a:solidFill>
                  <a:schemeClr val="bg2"/>
                </a:solidFill>
                <a:ea typeface="Josefin Sans" pitchFamily="34" charset="-122"/>
                <a:cs typeface="Josefin Sans" pitchFamily="34" charset="-120"/>
              </a:rPr>
              <a:t> Briefings</a:t>
            </a: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ea typeface="Josefin Sans" pitchFamily="34" charset="-122"/>
                <a:cs typeface="Josefin Sans" pitchFamily="34" charset="-120"/>
              </a:rPr>
              <a:t>Vaping</a:t>
            </a: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ea typeface="Josefin Sans" pitchFamily="34" charset="-122"/>
                <a:cs typeface="Josefin Sans" pitchFamily="34" charset="-120"/>
              </a:rPr>
              <a:t>Hidden Harm</a:t>
            </a: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ea typeface="Josefin Sans" pitchFamily="34" charset="-122"/>
                <a:cs typeface="Josefin Sans" pitchFamily="34" charset="-120"/>
              </a:rPr>
              <a:t>County Lines</a:t>
            </a: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Century Gothic (Body)"/>
                <a:ea typeface="Josefin Sans" pitchFamily="34" charset="-122"/>
                <a:cs typeface="Josefin Sans" pitchFamily="34" charset="-120"/>
              </a:rPr>
              <a:t>Exploitation (young people)</a:t>
            </a: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Century Gothic (Body)"/>
                <a:ea typeface="Josefin Sans" pitchFamily="34" charset="-122"/>
                <a:cs typeface="Josefin Sans" pitchFamily="34" charset="-120"/>
              </a:rPr>
              <a:t>Introduction to CGL (service wide presentation)</a:t>
            </a: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Century Gothic (Body)"/>
                <a:ea typeface="Josefin Sans" pitchFamily="34" charset="-122"/>
                <a:cs typeface="Josefin Sans" pitchFamily="34" charset="-120"/>
              </a:rPr>
              <a:t>Harm Reduction Training</a:t>
            </a: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Century Gothic (Body)"/>
                <a:ea typeface="Josefin Sans" pitchFamily="34" charset="-122"/>
                <a:cs typeface="Josefin Sans" pitchFamily="34" charset="-120"/>
              </a:rPr>
              <a:t>Naloxone and Overdose prevention</a:t>
            </a: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Century Gothic (Body)"/>
                <a:ea typeface="Josefin Sans" pitchFamily="34" charset="-122"/>
                <a:cs typeface="Josefin Sans" pitchFamily="34" charset="-120"/>
              </a:rPr>
              <a:t>Introduction to anabolic steroids</a:t>
            </a:r>
          </a:p>
          <a:p>
            <a:pPr marL="0" indent="0">
              <a:lnSpc>
                <a:spcPts val="2850"/>
              </a:lnSpc>
              <a:buNone/>
            </a:pPr>
            <a:endParaRPr lang="en-US" sz="2000">
              <a:solidFill>
                <a:srgbClr val="5E1B6D"/>
              </a:solidFill>
              <a:latin typeface="Century Gothic" panose="020B0502020202020204" pitchFamily="34" charset="0"/>
              <a:ea typeface="Josefin Sans" pitchFamily="34" charset="-122"/>
              <a:cs typeface="Josefin Sans" pitchFamily="34" charset="-12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39A71B0-9E1A-9D8A-7CD7-B5E5D0D28762}"/>
              </a:ext>
            </a:extLst>
          </p:cNvPr>
          <p:cNvSpPr/>
          <p:nvPr/>
        </p:nvSpPr>
        <p:spPr>
          <a:xfrm>
            <a:off x="1002512" y="352734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122FB0F-3C88-B334-80AD-09618E7939B6}"/>
              </a:ext>
            </a:extLst>
          </p:cNvPr>
          <p:cNvSpPr/>
          <p:nvPr/>
        </p:nvSpPr>
        <p:spPr>
          <a:xfrm>
            <a:off x="377138" y="7073432"/>
            <a:ext cx="94148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>
                <a:solidFill>
                  <a:schemeClr val="bg2"/>
                </a:solidFill>
                <a:latin typeface="Century Gothic" panose="020B0502020202020204" pitchFamily="34" charset="0"/>
                <a:ea typeface="Josefin Sans Bold" pitchFamily="34" charset="-122"/>
                <a:cs typeface="Josefin Sans Bold" pitchFamily="34" charset="-120"/>
              </a:rPr>
              <a:t>Please view our Eventbrite pages for available dates.</a:t>
            </a:r>
          </a:p>
          <a:p>
            <a:pPr marL="0" indent="0">
              <a:lnSpc>
                <a:spcPts val="2750"/>
              </a:lnSpc>
              <a:buNone/>
            </a:pPr>
            <a:r>
              <a:rPr lang="en-US" b="1">
                <a:solidFill>
                  <a:schemeClr val="bg2"/>
                </a:solidFill>
                <a:latin typeface="Century Gothic" panose="020B0502020202020204" pitchFamily="34" charset="0"/>
                <a:ea typeface="Josefin Sans Bold" pitchFamily="34" charset="-122"/>
                <a:cs typeface="Josefin Sans Bold" pitchFamily="34" charset="-120"/>
              </a:rPr>
              <a:t>For further information or if you need helping finding what you’re looking for you can get in touch.</a:t>
            </a:r>
          </a:p>
          <a:p>
            <a:pPr marL="0" indent="0">
              <a:lnSpc>
                <a:spcPts val="2750"/>
              </a:lnSpc>
              <a:buNone/>
            </a:pPr>
            <a:r>
              <a:rPr lang="en-US" sz="2200" b="1">
                <a:solidFill>
                  <a:schemeClr val="bg2"/>
                </a:solidFill>
                <a:latin typeface="Century Gothic" panose="020B0502020202020204" pitchFamily="34" charset="0"/>
                <a:ea typeface="Josefin Sans Bold" pitchFamily="34" charset="-122"/>
                <a:cs typeface="Josefin Sans Bold" pitchFamily="34" charset="-120"/>
              </a:rPr>
              <a:t>  </a:t>
            </a:r>
            <a:endParaRPr lang="en-US" sz="2200">
              <a:solidFill>
                <a:schemeClr val="bg2"/>
              </a:solidFill>
            </a:endParaRPr>
          </a:p>
        </p:txBody>
      </p:sp>
      <p:pic>
        <p:nvPicPr>
          <p:cNvPr id="12" name="Picture 11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E824A480-5DF7-00B9-5FBF-5BB5310AB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24867" y="358922"/>
            <a:ext cx="10593979" cy="7062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121601-71EB-3ABC-3773-3BAAF41D8732}"/>
              </a:ext>
            </a:extLst>
          </p:cNvPr>
          <p:cNvCxnSpPr>
            <a:cxnSpLocks/>
          </p:cNvCxnSpPr>
          <p:nvPr/>
        </p:nvCxnSpPr>
        <p:spPr>
          <a:xfrm>
            <a:off x="377138" y="1398454"/>
            <a:ext cx="6351104" cy="0"/>
          </a:xfrm>
          <a:prstGeom prst="line">
            <a:avLst/>
          </a:prstGeom>
          <a:ln>
            <a:solidFill>
              <a:srgbClr val="EF840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2E4540-E717-86AC-686C-1FFA94488D46}"/>
              </a:ext>
            </a:extLst>
          </p:cNvPr>
          <p:cNvCxnSpPr>
            <a:cxnSpLocks/>
          </p:cNvCxnSpPr>
          <p:nvPr/>
        </p:nvCxnSpPr>
        <p:spPr>
          <a:xfrm>
            <a:off x="377138" y="6802128"/>
            <a:ext cx="6351104" cy="0"/>
          </a:xfrm>
          <a:prstGeom prst="line">
            <a:avLst/>
          </a:prstGeom>
          <a:ln>
            <a:solidFill>
              <a:srgbClr val="EF840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A6851-1AFD-4A51-BD65-43DFE7878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45CBEF81-8AA9-4643-2434-5C6C2C954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FB2B0E-F4FD-9E1A-EE94-203C3A03FEE3}"/>
              </a:ext>
            </a:extLst>
          </p:cNvPr>
          <p:cNvSpPr/>
          <p:nvPr/>
        </p:nvSpPr>
        <p:spPr>
          <a:xfrm>
            <a:off x="0" y="0"/>
            <a:ext cx="9176083" cy="8229600"/>
          </a:xfrm>
          <a:prstGeom prst="rect">
            <a:avLst/>
          </a:prstGeom>
          <a:solidFill>
            <a:srgbClr val="5F1A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otham"/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0FBDB6E4-7976-7160-B040-01CCA9A8CD12}"/>
              </a:ext>
            </a:extLst>
          </p:cNvPr>
          <p:cNvSpPr/>
          <p:nvPr/>
        </p:nvSpPr>
        <p:spPr>
          <a:xfrm>
            <a:off x="-1789960" y="574220"/>
            <a:ext cx="12656457" cy="637937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000" b="1">
                <a:solidFill>
                  <a:schemeClr val="accent2"/>
                </a:solidFill>
                <a:latin typeface="Gotham"/>
                <a:ea typeface="Josefin Sans Bold" pitchFamily="34" charset="-122"/>
                <a:cs typeface="Josefin Sans Bold" pitchFamily="34" charset="-120"/>
              </a:rPr>
              <a:t>Ways to refer</a:t>
            </a:r>
            <a:endParaRPr lang="en-US" sz="4000">
              <a:solidFill>
                <a:schemeClr val="accent2"/>
              </a:solidFill>
              <a:latin typeface="Gotham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DBE29B-60A4-86D4-613A-4C2A3FFF5810}"/>
              </a:ext>
            </a:extLst>
          </p:cNvPr>
          <p:cNvSpPr/>
          <p:nvPr/>
        </p:nvSpPr>
        <p:spPr>
          <a:xfrm>
            <a:off x="210787" y="1421046"/>
            <a:ext cx="4087127" cy="2554545"/>
          </a:xfrm>
          <a:prstGeom prst="roundRect">
            <a:avLst/>
          </a:prstGeom>
          <a:noFill/>
          <a:ln w="63500">
            <a:solidFill>
              <a:srgbClr val="F08402"/>
            </a:solidFill>
            <a:prstDash val="sysDot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latin typeface="Gotha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234FC3-F9AF-0C4E-4DDE-E5C64B88C0AE}"/>
              </a:ext>
            </a:extLst>
          </p:cNvPr>
          <p:cNvSpPr txBox="1"/>
          <p:nvPr/>
        </p:nvSpPr>
        <p:spPr>
          <a:xfrm>
            <a:off x="452746" y="2088536"/>
            <a:ext cx="362605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08402"/>
                </a:solidFill>
                <a:latin typeface="Gotham"/>
              </a:rPr>
              <a:t>Online referrals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4AEAAC-3596-1356-DFEA-F22654666774}"/>
              </a:ext>
            </a:extLst>
          </p:cNvPr>
          <p:cNvSpPr txBox="1"/>
          <p:nvPr/>
        </p:nvSpPr>
        <p:spPr>
          <a:xfrm>
            <a:off x="-272281" y="2848032"/>
            <a:ext cx="50532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u="sng">
                <a:solidFill>
                  <a:schemeClr val="bg1"/>
                </a:solidFill>
                <a:latin typeface="Gotham"/>
                <a:ea typeface="Josefin Sans" pitchFamily="34" charset="-122"/>
                <a:cs typeface="Josefin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www.changegrowlive.org/manchester/</a:t>
            </a:r>
            <a:endParaRPr lang="en-GB" sz="1600">
              <a:solidFill>
                <a:schemeClr val="bg1"/>
              </a:solidFill>
              <a:latin typeface="Gotham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6B9EEF-965F-BE6F-233C-35B72D3CDF52}"/>
              </a:ext>
            </a:extLst>
          </p:cNvPr>
          <p:cNvSpPr/>
          <p:nvPr/>
        </p:nvSpPr>
        <p:spPr>
          <a:xfrm>
            <a:off x="4869081" y="1421046"/>
            <a:ext cx="4087127" cy="2554545"/>
          </a:xfrm>
          <a:prstGeom prst="roundRect">
            <a:avLst/>
          </a:prstGeom>
          <a:noFill/>
          <a:ln w="63500">
            <a:solidFill>
              <a:srgbClr val="F08402"/>
            </a:solidFill>
            <a:prstDash val="sysDot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latin typeface="Gotha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E8E786-C772-0159-65C3-0B4833C4F0A7}"/>
              </a:ext>
            </a:extLst>
          </p:cNvPr>
          <p:cNvSpPr txBox="1"/>
          <p:nvPr/>
        </p:nvSpPr>
        <p:spPr>
          <a:xfrm>
            <a:off x="5154338" y="2072494"/>
            <a:ext cx="362605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08402"/>
                </a:solidFill>
                <a:latin typeface="Gotham"/>
              </a:rPr>
              <a:t>Telephone referral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99A9B2-410D-326B-4B88-40B85ED44210}"/>
              </a:ext>
            </a:extLst>
          </p:cNvPr>
          <p:cNvSpPr txBox="1"/>
          <p:nvPr/>
        </p:nvSpPr>
        <p:spPr>
          <a:xfrm>
            <a:off x="4957180" y="2766983"/>
            <a:ext cx="4087127" cy="416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600">
                <a:solidFill>
                  <a:schemeClr val="bg1"/>
                </a:solidFill>
                <a:latin typeface="+mj-lt"/>
                <a:ea typeface="Josefin Sans" pitchFamily="34" charset="-122"/>
                <a:cs typeface="Josefin Sans" pitchFamily="34" charset="-120"/>
              </a:rPr>
              <a:t>0161 823 6306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9D4BD30-F03C-62C8-2577-73907A34ED42}"/>
              </a:ext>
            </a:extLst>
          </p:cNvPr>
          <p:cNvSpPr/>
          <p:nvPr/>
        </p:nvSpPr>
        <p:spPr>
          <a:xfrm>
            <a:off x="210787" y="4304491"/>
            <a:ext cx="4087127" cy="3281078"/>
          </a:xfrm>
          <a:prstGeom prst="roundRect">
            <a:avLst/>
          </a:prstGeom>
          <a:noFill/>
          <a:ln w="63500">
            <a:solidFill>
              <a:srgbClr val="F08402"/>
            </a:solidFill>
            <a:prstDash val="sysDot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latin typeface="Gotham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7C8698-3545-CD50-30BB-5B780CA85311}"/>
              </a:ext>
            </a:extLst>
          </p:cNvPr>
          <p:cNvSpPr txBox="1"/>
          <p:nvPr/>
        </p:nvSpPr>
        <p:spPr>
          <a:xfrm>
            <a:off x="-1580563" y="4575650"/>
            <a:ext cx="774431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08402"/>
                </a:solidFill>
                <a:latin typeface="Gotham"/>
              </a:rPr>
              <a:t>Walk in triage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D633FF-BB85-6B8B-CE4A-7A4FE7C96EDD}"/>
              </a:ext>
            </a:extLst>
          </p:cNvPr>
          <p:cNvSpPr txBox="1"/>
          <p:nvPr/>
        </p:nvSpPr>
        <p:spPr>
          <a:xfrm>
            <a:off x="480196" y="5193144"/>
            <a:ext cx="35483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u="sng">
                <a:solidFill>
                  <a:schemeClr val="bg1"/>
                </a:solidFill>
                <a:latin typeface="Gotham"/>
                <a:ea typeface="Josefin Sans" pitchFamily="34" charset="-122"/>
                <a:cs typeface="Josefin Sans" pitchFamily="34" charset="-120"/>
              </a:rPr>
              <a:t>Carnarvon Street – M3 1EZ</a:t>
            </a:r>
          </a:p>
          <a:p>
            <a:pPr algn="ctr"/>
            <a:r>
              <a:rPr lang="en-US" sz="1600" u="sng">
                <a:solidFill>
                  <a:schemeClr val="bg1"/>
                </a:solidFill>
                <a:latin typeface="Gotham"/>
                <a:ea typeface="Josefin Sans" pitchFamily="34" charset="-122"/>
                <a:cs typeface="Josefin Sans" pitchFamily="34" charset="-120"/>
              </a:rPr>
              <a:t>Mondays 10am – 1pm</a:t>
            </a:r>
          </a:p>
          <a:p>
            <a:pPr algn="ctr"/>
            <a:endParaRPr lang="en-US" sz="1600" u="sng">
              <a:solidFill>
                <a:schemeClr val="bg1"/>
              </a:solidFill>
              <a:latin typeface="Gotham"/>
            </a:endParaRPr>
          </a:p>
          <a:p>
            <a:pPr algn="ctr"/>
            <a:r>
              <a:rPr lang="en-US" sz="1600" u="sng">
                <a:solidFill>
                  <a:schemeClr val="bg1"/>
                </a:solidFill>
                <a:latin typeface="Gotham"/>
              </a:rPr>
              <a:t>Zion Centre – M15 4ZY</a:t>
            </a:r>
          </a:p>
          <a:p>
            <a:pPr algn="ctr"/>
            <a:r>
              <a:rPr lang="en-US" sz="1600" u="sng">
                <a:solidFill>
                  <a:schemeClr val="bg1"/>
                </a:solidFill>
                <a:latin typeface="Gotham"/>
              </a:rPr>
              <a:t>Wednesdays 12 – 2pm</a:t>
            </a:r>
          </a:p>
          <a:p>
            <a:pPr algn="ctr"/>
            <a:endParaRPr lang="en-US" sz="1600" u="sng">
              <a:solidFill>
                <a:schemeClr val="bg1"/>
              </a:solidFill>
              <a:latin typeface="Gotham"/>
            </a:endParaRPr>
          </a:p>
          <a:p>
            <a:pPr algn="ctr"/>
            <a:r>
              <a:rPr lang="en-US" sz="1600" u="sng">
                <a:solidFill>
                  <a:schemeClr val="bg1"/>
                </a:solidFill>
                <a:latin typeface="Gotham"/>
              </a:rPr>
              <a:t>Bradnor Point – M22 4TF</a:t>
            </a:r>
          </a:p>
          <a:p>
            <a:pPr algn="ctr"/>
            <a:r>
              <a:rPr lang="en-US" sz="1600" u="sng">
                <a:solidFill>
                  <a:schemeClr val="bg1"/>
                </a:solidFill>
                <a:latin typeface="Gotham"/>
              </a:rPr>
              <a:t>Fridays 10am – 1pm</a:t>
            </a:r>
          </a:p>
          <a:p>
            <a:pPr algn="ctr"/>
            <a:endParaRPr lang="en-US" sz="1600" u="sng">
              <a:solidFill>
                <a:schemeClr val="bg1"/>
              </a:solidFill>
              <a:latin typeface="Gotham"/>
            </a:endParaRPr>
          </a:p>
          <a:p>
            <a:pPr algn="ctr"/>
            <a:endParaRPr lang="en-GB" sz="1600">
              <a:solidFill>
                <a:schemeClr val="bg1"/>
              </a:solidFill>
              <a:latin typeface="Gotham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7ADC60-7E06-9E44-A77E-5CBB8ECEC4AF}"/>
              </a:ext>
            </a:extLst>
          </p:cNvPr>
          <p:cNvSpPr/>
          <p:nvPr/>
        </p:nvSpPr>
        <p:spPr>
          <a:xfrm>
            <a:off x="4869081" y="4304491"/>
            <a:ext cx="4087127" cy="3281078"/>
          </a:xfrm>
          <a:prstGeom prst="roundRect">
            <a:avLst/>
          </a:prstGeom>
          <a:noFill/>
          <a:ln w="63500">
            <a:solidFill>
              <a:srgbClr val="F08402"/>
            </a:solidFill>
            <a:prstDash val="sysDot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latin typeface="Gotha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211C5-872A-A0E4-91B7-4AC1E8A89305}"/>
              </a:ext>
            </a:extLst>
          </p:cNvPr>
          <p:cNvSpPr txBox="1"/>
          <p:nvPr/>
        </p:nvSpPr>
        <p:spPr>
          <a:xfrm>
            <a:off x="3122181" y="4595507"/>
            <a:ext cx="774431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08402"/>
                </a:solidFill>
                <a:latin typeface="Gotham"/>
              </a:rPr>
              <a:t>Specialist referrals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3AA77-305C-9A0F-2B4F-14720BEEFB7E}"/>
              </a:ext>
            </a:extLst>
          </p:cNvPr>
          <p:cNvSpPr txBox="1"/>
          <p:nvPr/>
        </p:nvSpPr>
        <p:spPr>
          <a:xfrm>
            <a:off x="4923801" y="5320396"/>
            <a:ext cx="40871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u="sng">
                <a:solidFill>
                  <a:schemeClr val="bg1"/>
                </a:solidFill>
                <a:latin typeface="Gotham"/>
                <a:ea typeface="Josefin Sans" pitchFamily="34" charset="-122"/>
                <a:cs typeface="Josefin Sans" pitchFamily="34" charset="-120"/>
              </a:rPr>
              <a:t>Homelessness</a:t>
            </a:r>
          </a:p>
          <a:p>
            <a:pPr algn="ctr"/>
            <a:r>
              <a:rPr lang="en-US" sz="1600" u="sng">
                <a:solidFill>
                  <a:schemeClr val="bg1"/>
                </a:solidFill>
                <a:latin typeface="Gotham"/>
                <a:ea typeface="Josefin Sans" pitchFamily="34" charset="-122"/>
                <a:cs typeface="Josefin Sans" pitchFamily="34" charset="-120"/>
              </a:rPr>
              <a:t>Tuesdays and Thursdays - Mustard Tree </a:t>
            </a:r>
          </a:p>
          <a:p>
            <a:pPr algn="ctr"/>
            <a:endParaRPr lang="en-US" sz="1600" u="sng">
              <a:solidFill>
                <a:schemeClr val="bg1"/>
              </a:solidFill>
              <a:latin typeface="Gotham"/>
            </a:endParaRPr>
          </a:p>
          <a:p>
            <a:pPr algn="ctr"/>
            <a:r>
              <a:rPr lang="en-US" sz="1600" u="sng">
                <a:solidFill>
                  <a:schemeClr val="bg1"/>
                </a:solidFill>
                <a:latin typeface="Gotham"/>
              </a:rPr>
              <a:t>Prison release </a:t>
            </a:r>
          </a:p>
          <a:p>
            <a:pPr algn="ctr"/>
            <a:r>
              <a:rPr lang="en-US" sz="1600" u="sng">
                <a:solidFill>
                  <a:schemeClr val="bg1"/>
                </a:solidFill>
                <a:latin typeface="Gotham"/>
              </a:rPr>
              <a:t>Fridays – Mustard Street</a:t>
            </a:r>
          </a:p>
          <a:p>
            <a:pPr algn="ctr"/>
            <a:endParaRPr lang="en-GB" sz="1600">
              <a:solidFill>
                <a:schemeClr val="bg1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05567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5986D-19F5-FA63-B1FF-7F7B0D47B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389E07-4BA5-2C62-7196-2749AD599114}"/>
              </a:ext>
            </a:extLst>
          </p:cNvPr>
          <p:cNvSpPr/>
          <p:nvPr/>
        </p:nvSpPr>
        <p:spPr>
          <a:xfrm rot="10800000">
            <a:off x="0" y="-185"/>
            <a:ext cx="4518212" cy="8229600"/>
          </a:xfrm>
          <a:prstGeom prst="rect">
            <a:avLst/>
          </a:prstGeom>
          <a:gradFill flip="none" rotWithShape="1">
            <a:gsLst>
              <a:gs pos="0">
                <a:srgbClr val="5E1A6D">
                  <a:alpha val="0"/>
                </a:srgbClr>
              </a:gs>
              <a:gs pos="46000">
                <a:srgbClr val="5E1A6D"/>
              </a:gs>
              <a:gs pos="68000">
                <a:srgbClr val="681F71"/>
              </a:gs>
              <a:gs pos="100000">
                <a:srgbClr val="74247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9BAD2E-A629-150A-F287-FE1E6962505A}"/>
              </a:ext>
            </a:extLst>
          </p:cNvPr>
          <p:cNvSpPr/>
          <p:nvPr/>
        </p:nvSpPr>
        <p:spPr>
          <a:xfrm>
            <a:off x="10112188" y="0"/>
            <a:ext cx="4518212" cy="8229600"/>
          </a:xfrm>
          <a:prstGeom prst="rect">
            <a:avLst/>
          </a:prstGeom>
          <a:gradFill flip="none" rotWithShape="1">
            <a:gsLst>
              <a:gs pos="0">
                <a:srgbClr val="5E1A6D">
                  <a:alpha val="0"/>
                </a:srgbClr>
              </a:gs>
              <a:gs pos="46000">
                <a:srgbClr val="5E1A6D"/>
              </a:gs>
              <a:gs pos="68000">
                <a:srgbClr val="681F71"/>
              </a:gs>
              <a:gs pos="100000">
                <a:srgbClr val="74247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97C4CFA-75FE-FF1B-D620-5BC1C614816A}"/>
              </a:ext>
            </a:extLst>
          </p:cNvPr>
          <p:cNvSpPr/>
          <p:nvPr/>
        </p:nvSpPr>
        <p:spPr>
          <a:xfrm>
            <a:off x="4518212" y="804713"/>
            <a:ext cx="5670590" cy="708779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>
                <a:solidFill>
                  <a:srgbClr val="FFFFFF"/>
                </a:solidFill>
                <a:latin typeface="+mj-lt"/>
                <a:ea typeface="Josefin Sans Bold" pitchFamily="34" charset="-122"/>
                <a:cs typeface="Josefin Sans Bold" pitchFamily="34" charset="-120"/>
              </a:rPr>
              <a:t>Contact details</a:t>
            </a:r>
            <a:endParaRPr lang="en-US" sz="4450">
              <a:latin typeface="+mj-lt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6FCFE336-AD9D-57C3-AA3A-833256EFF7FD}"/>
              </a:ext>
            </a:extLst>
          </p:cNvPr>
          <p:cNvSpPr/>
          <p:nvPr/>
        </p:nvSpPr>
        <p:spPr>
          <a:xfrm>
            <a:off x="667431" y="1982179"/>
            <a:ext cx="133721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>
                <a:solidFill>
                  <a:srgbClr val="FFFFFF"/>
                </a:solidFill>
                <a:latin typeface="+mj-lt"/>
                <a:ea typeface="Josefin Sans" pitchFamily="34" charset="-122"/>
                <a:cs typeface="Josefin Sans" pitchFamily="34" charset="-120"/>
              </a:rPr>
              <a:t>Please don't hesitate to reach out if you have any questions.</a:t>
            </a:r>
            <a:endParaRPr lang="en-US" sz="2800">
              <a:latin typeface="+mj-lt"/>
            </a:endParaRPr>
          </a:p>
        </p:txBody>
      </p:sp>
      <p:pic>
        <p:nvPicPr>
          <p:cNvPr id="37" name="Image 2" descr="preencoded.png">
            <a:extLst>
              <a:ext uri="{FF2B5EF4-FFF2-40B4-BE49-F238E27FC236}">
                <a16:creationId xmlns:a16="http://schemas.microsoft.com/office/drawing/2014/main" id="{462055C5-BE9F-710E-942E-34D86CF38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44" y="341466"/>
            <a:ext cx="3036307" cy="1185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>
            <a:hlinkClick r:id="rId4"/>
            <a:extLst>
              <a:ext uri="{FF2B5EF4-FFF2-40B4-BE49-F238E27FC236}">
                <a16:creationId xmlns:a16="http://schemas.microsoft.com/office/drawing/2014/main" id="{5FC4850E-1EC6-778D-CC7F-FF25BEC6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99" y="7056731"/>
            <a:ext cx="2699154" cy="4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hlinkClick r:id="rId6"/>
            <a:extLst>
              <a:ext uri="{FF2B5EF4-FFF2-40B4-BE49-F238E27FC236}">
                <a16:creationId xmlns:a16="http://schemas.microsoft.com/office/drawing/2014/main" id="{375E9BE2-7AE9-CD80-B95F-5F004D8E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05" y="7043078"/>
            <a:ext cx="2850787" cy="51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7"/>
            <a:extLst>
              <a:ext uri="{FF2B5EF4-FFF2-40B4-BE49-F238E27FC236}">
                <a16:creationId xmlns:a16="http://schemas.microsoft.com/office/drawing/2014/main" id="{B90EFDD7-9A68-3016-3034-E5F05716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46" y="6933558"/>
            <a:ext cx="732404" cy="7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hlinkClick r:id="rId9"/>
            <a:extLst>
              <a:ext uri="{FF2B5EF4-FFF2-40B4-BE49-F238E27FC236}">
                <a16:creationId xmlns:a16="http://schemas.microsoft.com/office/drawing/2014/main" id="{1B8EACCD-76F3-49FB-6901-3CDCA270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692" y="6947728"/>
            <a:ext cx="704065" cy="7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hlinkClick r:id="rId11"/>
            <a:extLst>
              <a:ext uri="{FF2B5EF4-FFF2-40B4-BE49-F238E27FC236}">
                <a16:creationId xmlns:a16="http://schemas.microsoft.com/office/drawing/2014/main" id="{BCB650F8-8D6D-6C2A-A98F-66708F538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025" y="6933558"/>
            <a:ext cx="732404" cy="7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F2D8187-C52C-408D-A419-81BD84AD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92" y="6984259"/>
            <a:ext cx="631003" cy="6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9">
            <a:extLst>
              <a:ext uri="{FF2B5EF4-FFF2-40B4-BE49-F238E27FC236}">
                <a16:creationId xmlns:a16="http://schemas.microsoft.com/office/drawing/2014/main" id="{BAF4E194-C483-9642-1E08-6FF2493E4860}"/>
              </a:ext>
            </a:extLst>
          </p:cNvPr>
          <p:cNvSpPr/>
          <p:nvPr/>
        </p:nvSpPr>
        <p:spPr>
          <a:xfrm>
            <a:off x="8394588" y="4771935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eclypsemanchester</a:t>
            </a:r>
            <a:r>
              <a:rPr lang="en-US" sz="180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@cgl.org.uk</a:t>
            </a:r>
            <a:endParaRPr lang="en-US" sz="175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 descr="A black and white envelope&#10;&#10;Description automatically generated">
            <a:extLst>
              <a:ext uri="{FF2B5EF4-FFF2-40B4-BE49-F238E27FC236}">
                <a16:creationId xmlns:a16="http://schemas.microsoft.com/office/drawing/2014/main" id="{3EC856C5-1EE9-9EE1-A28D-DF421322115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741" y="4585654"/>
            <a:ext cx="812800" cy="812800"/>
          </a:xfrm>
          <a:prstGeom prst="rect">
            <a:avLst/>
          </a:prstGeom>
          <a:effectLst/>
        </p:spPr>
      </p:pic>
      <p:sp>
        <p:nvSpPr>
          <p:cNvPr id="20" name="Text 9">
            <a:extLst>
              <a:ext uri="{FF2B5EF4-FFF2-40B4-BE49-F238E27FC236}">
                <a16:creationId xmlns:a16="http://schemas.microsoft.com/office/drawing/2014/main" id="{4076B4B5-AA4E-8D68-FEDF-7EA14A018268}"/>
              </a:ext>
            </a:extLst>
          </p:cNvPr>
          <p:cNvSpPr/>
          <p:nvPr/>
        </p:nvSpPr>
        <p:spPr>
          <a:xfrm>
            <a:off x="2986543" y="477571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u="sng">
                <a:solidFill>
                  <a:schemeClr val="bg1">
                    <a:lumMod val="95000"/>
                  </a:schemeClr>
                </a:solidFill>
                <a:latin typeface="+mj-lt"/>
                <a:ea typeface="Josefin Sans" pitchFamily="34" charset="-122"/>
                <a:cs typeface="Josefin Sans" pitchFamily="34" charset="-12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manchester@cgl.org.uk</a:t>
            </a:r>
            <a:endParaRPr lang="en-US" sz="175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F3C961AA-EF38-A8CB-3892-5C2BC75911EA}"/>
              </a:ext>
            </a:extLst>
          </p:cNvPr>
          <p:cNvSpPr/>
          <p:nvPr/>
        </p:nvSpPr>
        <p:spPr>
          <a:xfrm>
            <a:off x="8394588" y="398220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>
                <a:solidFill>
                  <a:schemeClr val="bg1">
                    <a:lumMod val="95000"/>
                  </a:schemeClr>
                </a:solidFill>
                <a:latin typeface="+mj-lt"/>
                <a:ea typeface="Josefin Sans" pitchFamily="34" charset="-122"/>
                <a:cs typeface="Josefin Sans" pitchFamily="34" charset="-120"/>
              </a:rPr>
              <a:t>0161 823 6306</a:t>
            </a:r>
            <a:endParaRPr lang="en-US" sz="175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27" name="Picture 26" descr="A black telephone receiver&#10;&#10;Description automatically generated">
            <a:extLst>
              <a:ext uri="{FF2B5EF4-FFF2-40B4-BE49-F238E27FC236}">
                <a16:creationId xmlns:a16="http://schemas.microsoft.com/office/drawing/2014/main" id="{01960D5C-E1D1-F735-D730-1A11B62F0CD6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741" y="3757251"/>
            <a:ext cx="812800" cy="812800"/>
          </a:xfrm>
          <a:prstGeom prst="rect">
            <a:avLst/>
          </a:prstGeom>
          <a:effectLst/>
        </p:spPr>
      </p:pic>
      <p:sp>
        <p:nvSpPr>
          <p:cNvPr id="21" name="Text 6">
            <a:extLst>
              <a:ext uri="{FF2B5EF4-FFF2-40B4-BE49-F238E27FC236}">
                <a16:creationId xmlns:a16="http://schemas.microsoft.com/office/drawing/2014/main" id="{6F74D3F7-E850-781E-FF6C-0FD7A2AD4B7B}"/>
              </a:ext>
            </a:extLst>
          </p:cNvPr>
          <p:cNvSpPr/>
          <p:nvPr/>
        </p:nvSpPr>
        <p:spPr>
          <a:xfrm>
            <a:off x="2948236" y="398220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>
                <a:solidFill>
                  <a:schemeClr val="bg1">
                    <a:lumMod val="95000"/>
                  </a:schemeClr>
                </a:solidFill>
                <a:latin typeface="+mj-lt"/>
                <a:ea typeface="Josefin Sans" pitchFamily="34" charset="-122"/>
                <a:cs typeface="Josefin Sans" pitchFamily="34" charset="-120"/>
              </a:rPr>
              <a:t>0161 823 6306</a:t>
            </a:r>
            <a:endParaRPr lang="en-US" sz="175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4" name="Picture 13" descr="A black and white map pointer&#10;&#10;Description automatically generated">
            <a:extLst>
              <a:ext uri="{FF2B5EF4-FFF2-40B4-BE49-F238E27FC236}">
                <a16:creationId xmlns:a16="http://schemas.microsoft.com/office/drawing/2014/main" id="{DD7B0DFD-52D8-81D0-E522-8D4AC7445CAF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741" y="5414056"/>
            <a:ext cx="812800" cy="812800"/>
          </a:xfrm>
          <a:prstGeom prst="rect">
            <a:avLst/>
          </a:prstGeom>
          <a:solidFill>
            <a:srgbClr val="5E1B6D"/>
          </a:solidFill>
          <a:effectLst/>
        </p:spPr>
      </p:pic>
      <p:sp>
        <p:nvSpPr>
          <p:cNvPr id="28" name="Text 15">
            <a:extLst>
              <a:ext uri="{FF2B5EF4-FFF2-40B4-BE49-F238E27FC236}">
                <a16:creationId xmlns:a16="http://schemas.microsoft.com/office/drawing/2014/main" id="{D8B22D13-042C-A8C3-2669-1FB189DEFCC0}"/>
              </a:ext>
            </a:extLst>
          </p:cNvPr>
          <p:cNvSpPr/>
          <p:nvPr/>
        </p:nvSpPr>
        <p:spPr>
          <a:xfrm>
            <a:off x="8394588" y="5561670"/>
            <a:ext cx="5601786" cy="419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u="sng">
                <a:solidFill>
                  <a:schemeClr val="bg1">
                    <a:lumMod val="95000"/>
                  </a:schemeClr>
                </a:solidFill>
                <a:latin typeface="+mj-lt"/>
                <a:ea typeface="Josefin Sans" pitchFamily="34" charset="-122"/>
                <a:cs typeface="Josefin Sans" pitchFamily="34" charset="-12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www.changegrowlive.org</a:t>
            </a:r>
            <a:r>
              <a:rPr lang="en-US" sz="1750" u="sng">
                <a:solidFill>
                  <a:schemeClr val="bg1">
                    <a:lumMod val="95000"/>
                  </a:schemeClr>
                </a:solidFill>
                <a:latin typeface="+mj-lt"/>
                <a:ea typeface="Josefin Sans" pitchFamily="34" charset="-122"/>
                <a:cs typeface="Josefin Sans" pitchFamily="34" charset="-120"/>
              </a:rPr>
              <a:t>/eclypse/info</a:t>
            </a:r>
            <a:endParaRPr lang="en-US" sz="175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2" name="Text 15">
            <a:extLst>
              <a:ext uri="{FF2B5EF4-FFF2-40B4-BE49-F238E27FC236}">
                <a16:creationId xmlns:a16="http://schemas.microsoft.com/office/drawing/2014/main" id="{3ABFE7F6-3FB3-C01F-378E-FD738C758718}"/>
              </a:ext>
            </a:extLst>
          </p:cNvPr>
          <p:cNvSpPr/>
          <p:nvPr/>
        </p:nvSpPr>
        <p:spPr>
          <a:xfrm>
            <a:off x="693006" y="5569234"/>
            <a:ext cx="5601786" cy="419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u="sng">
                <a:solidFill>
                  <a:schemeClr val="bg1">
                    <a:lumMod val="95000"/>
                  </a:schemeClr>
                </a:solidFill>
                <a:latin typeface="+mj-lt"/>
                <a:ea typeface="Josefin Sans" pitchFamily="34" charset="-122"/>
                <a:cs typeface="Josefin Sans" pitchFamily="34" charset="-12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www.changegrowlive.org/manchester</a:t>
            </a:r>
            <a:endParaRPr lang="en-US" sz="1750" u="sng">
              <a:solidFill>
                <a:schemeClr val="bg1">
                  <a:lumMod val="95000"/>
                </a:schemeClr>
              </a:solidFill>
              <a:latin typeface="+mj-lt"/>
              <a:ea typeface="Josefin Sans" pitchFamily="34" charset="-122"/>
              <a:cs typeface="Josefin Sans" pitchFamily="34" charset="-120"/>
            </a:endParaRPr>
          </a:p>
          <a:p>
            <a:pPr marL="0" indent="0" algn="r">
              <a:lnSpc>
                <a:spcPts val="2850"/>
              </a:lnSpc>
              <a:buNone/>
            </a:pPr>
            <a:endParaRPr lang="en-US" sz="175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799DED28-30D1-3B37-2982-734CF63A76A8}"/>
              </a:ext>
            </a:extLst>
          </p:cNvPr>
          <p:cNvSpPr/>
          <p:nvPr/>
        </p:nvSpPr>
        <p:spPr>
          <a:xfrm>
            <a:off x="8381800" y="312380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b="1">
                <a:solidFill>
                  <a:schemeClr val="bg1">
                    <a:lumMod val="95000"/>
                  </a:schemeClr>
                </a:solidFill>
                <a:latin typeface="+mj-lt"/>
              </a:rPr>
              <a:t>Eclypse Young Persons’ Service</a:t>
            </a:r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97690C60-1188-F6E6-D8ED-87E1B3A75176}"/>
              </a:ext>
            </a:extLst>
          </p:cNvPr>
          <p:cNvSpPr/>
          <p:nvPr/>
        </p:nvSpPr>
        <p:spPr>
          <a:xfrm>
            <a:off x="2935448" y="312380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3200" b="1">
                <a:solidFill>
                  <a:schemeClr val="bg1">
                    <a:lumMod val="95000"/>
                  </a:schemeClr>
                </a:solidFill>
                <a:latin typeface="+mj-lt"/>
              </a:rPr>
              <a:t>Adult Service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165CC7-E6EF-26F1-936F-F75FCEB53162}"/>
              </a:ext>
            </a:extLst>
          </p:cNvPr>
          <p:cNvSpPr txBox="1"/>
          <p:nvPr/>
        </p:nvSpPr>
        <p:spPr>
          <a:xfrm>
            <a:off x="913501" y="6418962"/>
            <a:ext cx="540039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50">
                <a:solidFill>
                  <a:schemeClr val="bg1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Bulletin sign-up form</a:t>
            </a:r>
            <a:endParaRPr lang="en-GB" sz="175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52B2F6-AE1D-EC1A-BEB3-C0BE25F5BD41}"/>
              </a:ext>
            </a:extLst>
          </p:cNvPr>
          <p:cNvSpPr txBox="1"/>
          <p:nvPr/>
        </p:nvSpPr>
        <p:spPr>
          <a:xfrm>
            <a:off x="8394588" y="6407618"/>
            <a:ext cx="540039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50">
                <a:solidFill>
                  <a:schemeClr val="bg1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Bulletin sign-up form</a:t>
            </a:r>
            <a:endParaRPr lang="en-GB" sz="17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5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7030A0"/>
      </a:accent1>
      <a:accent2>
        <a:srgbClr val="EF8402"/>
      </a:accent2>
      <a:accent3>
        <a:srgbClr val="FF66CC"/>
      </a:accent3>
      <a:accent4>
        <a:srgbClr val="FFFF00"/>
      </a:accent4>
      <a:accent5>
        <a:srgbClr val="FF66CC"/>
      </a:accent5>
      <a:accent6>
        <a:srgbClr val="7030A0"/>
      </a:accent6>
      <a:hlink>
        <a:srgbClr val="FFC000"/>
      </a:hlink>
      <a:folHlink>
        <a:srgbClr val="0E2841"/>
      </a:folHlink>
    </a:clrScheme>
    <a:fontScheme name="Change Grow Li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08a01b-a909-47d0-bacf-139363ec5889">
      <Terms xmlns="http://schemas.microsoft.com/office/infopath/2007/PartnerControls"/>
    </lcf76f155ced4ddcb4097134ff3c332f>
    <TaxCatchAll xmlns="ae32cfa5-eb9f-4ccb-993b-6d1dd1dfc7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E4CD1DC583BA46B8EED9CB43265DAD" ma:contentTypeVersion="14" ma:contentTypeDescription="Create a new document." ma:contentTypeScope="" ma:versionID="8a70260cf3fa8ff3830c7f8fc6dc87f0">
  <xsd:schema xmlns:xsd="http://www.w3.org/2001/XMLSchema" xmlns:xs="http://www.w3.org/2001/XMLSchema" xmlns:p="http://schemas.microsoft.com/office/2006/metadata/properties" xmlns:ns2="a508a01b-a909-47d0-bacf-139363ec5889" xmlns:ns3="ae32cfa5-eb9f-4ccb-993b-6d1dd1dfc7ba" targetNamespace="http://schemas.microsoft.com/office/2006/metadata/properties" ma:root="true" ma:fieldsID="226d5f38f6b41a2feea78cdcf0dc9b18" ns2:_="" ns3:_="">
    <xsd:import namespace="a508a01b-a909-47d0-bacf-139363ec5889"/>
    <xsd:import namespace="ae32cfa5-eb9f-4ccb-993b-6d1dd1dfc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8a01b-a909-47d0-bacf-139363ec58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0b69f95-b1ac-4ebf-9d8f-487b0bcfe9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2cfa5-eb9f-4ccb-993b-6d1dd1dfc7b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69cf2b9-033f-4128-a0ab-4c1817fc42ca}" ma:internalName="TaxCatchAll" ma:showField="CatchAllData" ma:web="ae32cfa5-eb9f-4ccb-993b-6d1dd1dfc7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6EAD3F-AF33-4AD4-9059-58FAC5014D93}">
  <ds:schemaRefs>
    <ds:schemaRef ds:uri="a508a01b-a909-47d0-bacf-139363ec5889"/>
    <ds:schemaRef ds:uri="ae32cfa5-eb9f-4ccb-993b-6d1dd1dfc7b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6AADF0-66C7-4091-9DA7-6E517F027955}">
  <ds:schemaRefs>
    <ds:schemaRef ds:uri="a508a01b-a909-47d0-bacf-139363ec5889"/>
    <ds:schemaRef ds:uri="ae32cfa5-eb9f-4ccb-993b-6d1dd1dfc7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6CB831-EFF0-4F34-82DB-A482EC71C9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267</Words>
  <Application>Microsoft Office PowerPoint</Application>
  <PresentationFormat>Custom</PresentationFormat>
  <Paragraphs>55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Century Gothic</vt:lpstr>
      <vt:lpstr>Century Gothic (Body)</vt:lpstr>
      <vt:lpstr>Josefin Sans</vt:lpstr>
      <vt:lpstr>Gotham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Annie Whittingham</cp:lastModifiedBy>
  <cp:revision>3</cp:revision>
  <dcterms:created xsi:type="dcterms:W3CDTF">2024-10-28T11:16:19Z</dcterms:created>
  <dcterms:modified xsi:type="dcterms:W3CDTF">2025-12-03T12:14:51Z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0x01010052E4CD1DC583BA46B8EED9CB43265DAD</vt:lpwstr>
  </property>
  <property fmtid="{D5CDD505-2E9C-101B-9397-08002B2CF9AE}" pid="3" name="MediaServiceImageTags">
    <vt:lpwstr/>
  </property>
</Properties>
</file>